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80" r:id="rId2"/>
    <p:sldId id="276" r:id="rId3"/>
    <p:sldId id="259" r:id="rId4"/>
    <p:sldId id="260" r:id="rId5"/>
    <p:sldId id="261" r:id="rId6"/>
    <p:sldId id="273" r:id="rId7"/>
    <p:sldId id="277" r:id="rId8"/>
    <p:sldId id="263" r:id="rId9"/>
    <p:sldId id="274" r:id="rId10"/>
    <p:sldId id="278" r:id="rId11"/>
    <p:sldId id="272" r:id="rId12"/>
    <p:sldId id="265" r:id="rId13"/>
    <p:sldId id="279" r:id="rId14"/>
    <p:sldId id="27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8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2/13/2019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Editar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2/13/2019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2/13/2019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A16F1B1-61A2-4250-9C6A-0C64049EBC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30A115EE-1E7A-4BBD-95E7-0A12895E2D29}"/>
              </a:ext>
            </a:extLst>
          </p:cNvPr>
          <p:cNvSpPr/>
          <p:nvPr/>
        </p:nvSpPr>
        <p:spPr>
          <a:xfrm>
            <a:off x="1881930" y="1838876"/>
            <a:ext cx="9172922" cy="4362275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C40A9E9-E785-4DC7-8A6D-26C3EF82EAD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>
            <a:normAutofit/>
          </a:bodyPr>
          <a:lstStyle/>
          <a:p>
            <a:r>
              <a:rPr lang="es-AR" sz="7200" dirty="0">
                <a:solidFill>
                  <a:schemeClr val="bg1"/>
                </a:solidFill>
              </a:rPr>
              <a:t>Industria 4.0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D3469DA-94FD-4BE3-9E91-F9C2391774E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>
            <a:normAutofit/>
          </a:bodyPr>
          <a:lstStyle/>
          <a:p>
            <a:r>
              <a:rPr lang="es-AR" sz="2000" dirty="0">
                <a:solidFill>
                  <a:schemeClr val="bg1"/>
                </a:solidFill>
              </a:rPr>
              <a:t>introducción a la Industria 4.0 y a la cuarta revolución industrial</a:t>
            </a:r>
          </a:p>
          <a:p>
            <a:endParaRPr lang="es-AR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DEE868E-C00F-4987-921D-B96512E62B67}"/>
              </a:ext>
            </a:extLst>
          </p:cNvPr>
          <p:cNvSpPr txBox="1"/>
          <p:nvPr/>
        </p:nvSpPr>
        <p:spPr>
          <a:xfrm>
            <a:off x="7047638" y="5300435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2000" dirty="0">
                <a:solidFill>
                  <a:schemeClr val="bg1"/>
                </a:solidFill>
              </a:rPr>
              <a:t>MG. ING. FEDERICO D’ALÍA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6938B10C-DA93-46C2-8C75-3E935628549D}"/>
              </a:ext>
            </a:extLst>
          </p:cNvPr>
          <p:cNvCxnSpPr>
            <a:cxnSpLocks/>
          </p:cNvCxnSpPr>
          <p:nvPr/>
        </p:nvCxnSpPr>
        <p:spPr>
          <a:xfrm>
            <a:off x="2417779" y="3429000"/>
            <a:ext cx="7892291" cy="0"/>
          </a:xfrm>
          <a:prstGeom prst="line">
            <a:avLst/>
          </a:prstGeom>
          <a:ln w="38100">
            <a:solidFill>
              <a:srgbClr val="00C8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9186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206EAF36-2370-4C65-AE15-B0AE8CC155B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10CF35C7-541A-4810-81A5-936DCE0AD997}"/>
              </a:ext>
            </a:extLst>
          </p:cNvPr>
          <p:cNvGrpSpPr/>
          <p:nvPr/>
        </p:nvGrpSpPr>
        <p:grpSpPr>
          <a:xfrm>
            <a:off x="510398" y="792357"/>
            <a:ext cx="9212442" cy="5247715"/>
            <a:chOff x="4911507" y="2877250"/>
            <a:chExt cx="6809653" cy="3798891"/>
          </a:xfrm>
        </p:grpSpPr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33D54261-9437-42A0-A654-50B7F54CE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11507" y="2877250"/>
              <a:ext cx="6809653" cy="3798891"/>
            </a:xfrm>
            <a:prstGeom prst="rect">
              <a:avLst/>
            </a:prstGeom>
          </p:spPr>
        </p:pic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0EF0B91E-C3B7-40FC-B39C-8F6971826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04140" y="2984291"/>
              <a:ext cx="1948615" cy="10960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34061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66E365D1-06E5-4E8A-A318-0C2BF4B0196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22811" r="9090"/>
          <a:stretch/>
        </p:blipFill>
        <p:spPr>
          <a:xfrm>
            <a:off x="305" y="-37818"/>
            <a:ext cx="12191695" cy="685799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C40A9E9-E785-4DC7-8A6D-26C3EF82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es-AR">
                <a:solidFill>
                  <a:srgbClr val="FFFFFE"/>
                </a:solidFill>
              </a:rPr>
              <a:t>Conceptos clave de Industria 4.0 </a:t>
            </a:r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18D9F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D3469DA-94FD-4BE3-9E91-F9C239177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rmAutofit/>
          </a:bodyPr>
          <a:lstStyle/>
          <a:p>
            <a:pPr lvl="0" algn="just">
              <a:buClr>
                <a:srgbClr val="18D9FD"/>
              </a:buClr>
            </a:pPr>
            <a:r>
              <a:rPr lang="es-ES" dirty="0">
                <a:solidFill>
                  <a:srgbClr val="FFFFFE"/>
                </a:solidFill>
              </a:rPr>
              <a:t>El Internet de las Cosas es el motor de Industria 4.0 y la cuarta revolución industrial, y permite la conexión de los miles de millones de objetos inteligentes (electrodomésticos, relojes, pulseras, gafas…) existentes en la actualidad, y los muchos que se prevén para los próximos años. La conectividad global  aumentará gracias a los objetos inteligentes (mediante  sensores, etiquetas RFID, NFC…) con la posibilidad de conectarse entre ellos a través de Internet.</a:t>
            </a:r>
            <a:endParaRPr lang="es-AR" dirty="0">
              <a:solidFill>
                <a:srgbClr val="FFF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910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532686AD-07D1-4F8A-804F-5808453ED9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C40A9E9-E785-4DC7-8A6D-26C3EF82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es-AR">
                <a:solidFill>
                  <a:srgbClr val="FFFFFE"/>
                </a:solidFill>
              </a:rPr>
              <a:t>Conceptos clave de Industria 4.0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18D9F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D3469DA-94FD-4BE3-9E91-F9C239177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rmAutofit/>
          </a:bodyPr>
          <a:lstStyle/>
          <a:p>
            <a:pPr lvl="0" algn="just">
              <a:buClr>
                <a:srgbClr val="18D9FD"/>
              </a:buClr>
            </a:pPr>
            <a:r>
              <a:rPr lang="es-ES" dirty="0">
                <a:solidFill>
                  <a:srgbClr val="FFFFFE"/>
                </a:solidFill>
              </a:rPr>
              <a:t>Las ciudades inteligentes (Smart </a:t>
            </a:r>
            <a:r>
              <a:rPr lang="es-ES" dirty="0" err="1">
                <a:solidFill>
                  <a:srgbClr val="FFFFFE"/>
                </a:solidFill>
              </a:rPr>
              <a:t>Cities</a:t>
            </a:r>
            <a:r>
              <a:rPr lang="es-ES" dirty="0">
                <a:solidFill>
                  <a:srgbClr val="FFFFFE"/>
                </a:solidFill>
              </a:rPr>
              <a:t>) son uno de los exponentes de mayor impacto de la Internet de las Cosas y la cuarta revolución industrial.</a:t>
            </a:r>
            <a:endParaRPr lang="es-AR" dirty="0">
              <a:solidFill>
                <a:srgbClr val="FFFFFE"/>
              </a:solidFill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07F71B8E-6979-44C3-9280-CE7E75A7A3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455" y="3247645"/>
            <a:ext cx="4958854" cy="2789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6110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532686AD-07D1-4F8A-804F-5808453ED9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C40A9E9-E785-4DC7-8A6D-26C3EF82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es-AR">
                <a:solidFill>
                  <a:srgbClr val="FFFFFE"/>
                </a:solidFill>
              </a:rPr>
              <a:t>Conceptos clave de Industria 4.0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18D9F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D3469DA-94FD-4BE3-9E91-F9C239177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rmAutofit/>
          </a:bodyPr>
          <a:lstStyle/>
          <a:p>
            <a:pPr lvl="0">
              <a:buClr>
                <a:srgbClr val="18D9FD"/>
              </a:buClr>
            </a:pPr>
            <a:r>
              <a:rPr lang="es-AR">
                <a:solidFill>
                  <a:srgbClr val="FFFFFE"/>
                </a:solidFill>
              </a:rPr>
              <a:t>La fabricación aditiva y la  impresión  3D son espinas dorsales de la fabricación inteligente.</a:t>
            </a:r>
            <a:endParaRPr lang="es-AR" dirty="0">
              <a:solidFill>
                <a:srgbClr val="FFFFFE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290E1D07-69F8-4F74-9ECA-C166AAB63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6999" y="3072478"/>
            <a:ext cx="5331422" cy="270024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295D3B7B-7F55-4154-9155-D590AEF00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5527" y="636753"/>
            <a:ext cx="3306901" cy="215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173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561A961-3578-4613-B183-217CF42FBA3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01EA296-1E91-4A5A-98FC-FB4094691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es-ES" sz="2200">
                <a:solidFill>
                  <a:srgbClr val="FFFFFE"/>
                </a:solidFill>
              </a:rPr>
              <a:t>Tecnologías disruptivas soporte de la Industria 4.0</a:t>
            </a:r>
            <a:br>
              <a:rPr lang="es-AR" sz="2200">
                <a:solidFill>
                  <a:srgbClr val="FFFFFE"/>
                </a:solidFill>
              </a:rPr>
            </a:br>
            <a:endParaRPr lang="es-AR" sz="2200">
              <a:solidFill>
                <a:srgbClr val="FFFFFE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18D9F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0EDE02-53C5-40FF-9B00-887CBB8C27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 numCol="2">
            <a:normAutofit/>
          </a:bodyPr>
          <a:lstStyle/>
          <a:p>
            <a:pPr lvl="0">
              <a:lnSpc>
                <a:spcPct val="110000"/>
              </a:lnSpc>
              <a:buClr>
                <a:srgbClr val="18D9FD"/>
              </a:buClr>
            </a:pPr>
            <a:r>
              <a:rPr lang="es-ES" dirty="0">
                <a:solidFill>
                  <a:srgbClr val="FFFFFE"/>
                </a:solidFill>
              </a:rPr>
              <a:t>Sistemas </a:t>
            </a:r>
            <a:r>
              <a:rPr lang="es-ES" dirty="0" err="1">
                <a:solidFill>
                  <a:srgbClr val="FFFFFE"/>
                </a:solidFill>
              </a:rPr>
              <a:t>Ciberfísicos</a:t>
            </a:r>
            <a:endParaRPr lang="es-AR" dirty="0">
              <a:solidFill>
                <a:srgbClr val="FFFFFE"/>
              </a:solidFill>
            </a:endParaRPr>
          </a:p>
          <a:p>
            <a:pPr lvl="0">
              <a:lnSpc>
                <a:spcPct val="110000"/>
              </a:lnSpc>
              <a:buClr>
                <a:srgbClr val="18D9FD"/>
              </a:buClr>
            </a:pPr>
            <a:r>
              <a:rPr lang="es-ES" dirty="0">
                <a:solidFill>
                  <a:srgbClr val="FFFFFE"/>
                </a:solidFill>
              </a:rPr>
              <a:t>Internet de las Cosas</a:t>
            </a:r>
            <a:endParaRPr lang="es-AR" dirty="0">
              <a:solidFill>
                <a:srgbClr val="FFFFFE"/>
              </a:solidFill>
            </a:endParaRPr>
          </a:p>
          <a:p>
            <a:pPr lvl="0">
              <a:lnSpc>
                <a:spcPct val="110000"/>
              </a:lnSpc>
              <a:buClr>
                <a:srgbClr val="18D9FD"/>
              </a:buClr>
            </a:pPr>
            <a:r>
              <a:rPr lang="es-ES" dirty="0">
                <a:solidFill>
                  <a:srgbClr val="FFFFFE"/>
                </a:solidFill>
              </a:rPr>
              <a:t>La nube (Cloud Computing)</a:t>
            </a:r>
            <a:endParaRPr lang="es-AR" dirty="0">
              <a:solidFill>
                <a:srgbClr val="FFFFFE"/>
              </a:solidFill>
            </a:endParaRPr>
          </a:p>
          <a:p>
            <a:pPr lvl="0">
              <a:lnSpc>
                <a:spcPct val="110000"/>
              </a:lnSpc>
              <a:buClr>
                <a:srgbClr val="18D9FD"/>
              </a:buClr>
            </a:pPr>
            <a:r>
              <a:rPr lang="es-ES" dirty="0">
                <a:solidFill>
                  <a:srgbClr val="FFFFFE"/>
                </a:solidFill>
              </a:rPr>
              <a:t>Big Data</a:t>
            </a:r>
            <a:endParaRPr lang="es-AR" dirty="0">
              <a:solidFill>
                <a:srgbClr val="FFFFFE"/>
              </a:solidFill>
            </a:endParaRPr>
          </a:p>
          <a:p>
            <a:pPr lvl="0">
              <a:lnSpc>
                <a:spcPct val="110000"/>
              </a:lnSpc>
              <a:buClr>
                <a:srgbClr val="18D9FD"/>
              </a:buClr>
            </a:pPr>
            <a:r>
              <a:rPr lang="es-ES" dirty="0">
                <a:solidFill>
                  <a:srgbClr val="FFFFFE"/>
                </a:solidFill>
              </a:rPr>
              <a:t>Inteligencia Artificial</a:t>
            </a:r>
            <a:endParaRPr lang="es-AR" dirty="0">
              <a:solidFill>
                <a:srgbClr val="FFFFFE"/>
              </a:solidFill>
            </a:endParaRPr>
          </a:p>
          <a:p>
            <a:pPr lvl="0">
              <a:lnSpc>
                <a:spcPct val="110000"/>
              </a:lnSpc>
              <a:buClr>
                <a:srgbClr val="18D9FD"/>
              </a:buClr>
            </a:pPr>
            <a:r>
              <a:rPr lang="es-ES" dirty="0">
                <a:solidFill>
                  <a:srgbClr val="FFFFFE"/>
                </a:solidFill>
              </a:rPr>
              <a:t>Robots autónomos y colaborativos</a:t>
            </a:r>
            <a:endParaRPr lang="es-AR" dirty="0">
              <a:solidFill>
                <a:srgbClr val="FFFFFE"/>
              </a:solidFill>
            </a:endParaRPr>
          </a:p>
          <a:p>
            <a:pPr lvl="0">
              <a:lnSpc>
                <a:spcPct val="110000"/>
              </a:lnSpc>
              <a:buClr>
                <a:srgbClr val="18D9FD"/>
              </a:buClr>
            </a:pPr>
            <a:r>
              <a:rPr lang="es-ES" dirty="0">
                <a:solidFill>
                  <a:srgbClr val="FFFFFE"/>
                </a:solidFill>
              </a:rPr>
              <a:t>Robots virtuales (asistentes virtuales)</a:t>
            </a:r>
            <a:endParaRPr lang="es-AR" dirty="0">
              <a:solidFill>
                <a:srgbClr val="FFFFFE"/>
              </a:solidFill>
            </a:endParaRPr>
          </a:p>
          <a:p>
            <a:pPr lvl="0">
              <a:lnSpc>
                <a:spcPct val="110000"/>
              </a:lnSpc>
              <a:buClr>
                <a:srgbClr val="18D9FD"/>
              </a:buClr>
            </a:pPr>
            <a:r>
              <a:rPr lang="es-ES" dirty="0">
                <a:solidFill>
                  <a:srgbClr val="FFFFFE"/>
                </a:solidFill>
              </a:rPr>
              <a:t>Impresión 3D</a:t>
            </a:r>
            <a:endParaRPr lang="es-AR" dirty="0">
              <a:solidFill>
                <a:srgbClr val="FFFFFE"/>
              </a:solidFill>
            </a:endParaRPr>
          </a:p>
          <a:p>
            <a:pPr lvl="0">
              <a:lnSpc>
                <a:spcPct val="110000"/>
              </a:lnSpc>
              <a:buClr>
                <a:srgbClr val="18D9FD"/>
              </a:buClr>
            </a:pPr>
            <a:r>
              <a:rPr lang="es-ES" dirty="0">
                <a:solidFill>
                  <a:srgbClr val="FFFFFE"/>
                </a:solidFill>
              </a:rPr>
              <a:t>Realidad aumentada y realidad virtual (la integración de ambas, conocida como realidad fusionada o realidad mixta)</a:t>
            </a:r>
            <a:endParaRPr lang="es-AR" dirty="0">
              <a:solidFill>
                <a:srgbClr val="FFFFFE"/>
              </a:solidFill>
            </a:endParaRPr>
          </a:p>
          <a:p>
            <a:pPr lvl="0">
              <a:lnSpc>
                <a:spcPct val="110000"/>
              </a:lnSpc>
              <a:buClr>
                <a:srgbClr val="18D9FD"/>
              </a:buClr>
            </a:pPr>
            <a:r>
              <a:rPr lang="es-ES" dirty="0">
                <a:solidFill>
                  <a:srgbClr val="FFFFFE"/>
                </a:solidFill>
              </a:rPr>
              <a:t>Ciberseguridad</a:t>
            </a:r>
            <a:endParaRPr lang="es-AR" dirty="0">
              <a:solidFill>
                <a:srgbClr val="FFFFFE"/>
              </a:solidFill>
            </a:endParaRPr>
          </a:p>
          <a:p>
            <a:pPr lvl="0">
              <a:lnSpc>
                <a:spcPct val="110000"/>
              </a:lnSpc>
              <a:buClr>
                <a:srgbClr val="18D9FD"/>
              </a:buClr>
            </a:pPr>
            <a:r>
              <a:rPr lang="es-ES" dirty="0">
                <a:solidFill>
                  <a:srgbClr val="FFFFFE"/>
                </a:solidFill>
              </a:rPr>
              <a:t>Tecnologías wearables</a:t>
            </a:r>
            <a:endParaRPr lang="es-AR" dirty="0">
              <a:solidFill>
                <a:srgbClr val="FFFFFE"/>
              </a:solidFill>
            </a:endParaRPr>
          </a:p>
          <a:p>
            <a:pPr lvl="0">
              <a:lnSpc>
                <a:spcPct val="110000"/>
              </a:lnSpc>
              <a:buClr>
                <a:srgbClr val="18D9FD"/>
              </a:buClr>
            </a:pPr>
            <a:r>
              <a:rPr lang="es-ES" dirty="0">
                <a:solidFill>
                  <a:srgbClr val="FFFFFE"/>
                </a:solidFill>
              </a:rPr>
              <a:t>Drones</a:t>
            </a:r>
            <a:endParaRPr lang="es-AR" dirty="0">
              <a:solidFill>
                <a:srgbClr val="FFFFFE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4D8158B0-2765-49D3-901D-F22F6319B7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87"/>
          <a:stretch/>
        </p:blipFill>
        <p:spPr>
          <a:xfrm>
            <a:off x="8371397" y="2015733"/>
            <a:ext cx="3745159" cy="379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0204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9C9CB8C-C1BE-4A4D-BEB2-A8B7C7039A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48" name="Rectangle 35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C40A9E9-E785-4DC7-8A6D-26C3EF82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es-AR" sz="3000">
                <a:solidFill>
                  <a:srgbClr val="FFFFFE"/>
                </a:solidFill>
              </a:rPr>
              <a:t>Un poco de historia, las cuatro revoluciones industriales</a:t>
            </a:r>
          </a:p>
        </p:txBody>
      </p:sp>
      <p:cxnSp>
        <p:nvCxnSpPr>
          <p:cNvPr id="49" name="Straight Connector 37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18D9F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D3469DA-94FD-4BE3-9E91-F9C239177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rmAutofit/>
          </a:bodyPr>
          <a:lstStyle/>
          <a:p>
            <a:pPr algn="just">
              <a:buClr>
                <a:srgbClr val="18D9FD"/>
              </a:buClr>
            </a:pPr>
            <a:r>
              <a:rPr lang="es-ES" dirty="0">
                <a:solidFill>
                  <a:srgbClr val="FFFFFE"/>
                </a:solidFill>
              </a:rPr>
              <a:t>La cuarta revolución industrial es la continuación de las tres primeras revoluciones industriales (1RI, máquinas  de  vapor  y  ferrocarril; 2RI, motores de combustión y eléctricos; desarrollo de aeroplanos y automóviles; aparición del teléfono y de la radio; 3RI, automatización, computación e informatización). Su despliegue se ha producido después del lanzamiento de la iniciativa Industria 4.0 promovida por el gobierno y empresas de Alemania.</a:t>
            </a:r>
            <a:endParaRPr lang="es-AR" dirty="0">
              <a:solidFill>
                <a:srgbClr val="FFF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447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5E2F33F9-B3D5-437B-AB8D-7624445EBD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1F37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F19A85C-08F0-43ED-8B3E-D696B4CCC76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0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4" name="Imagen 3" descr="Resultado de imagen para 4ta revolucion industrial">
            <a:extLst>
              <a:ext uri="{FF2B5EF4-FFF2-40B4-BE49-F238E27FC236}">
                <a16:creationId xmlns:a16="http://schemas.microsoft.com/office/drawing/2014/main" id="{2CF5F5D9-61A1-4BDB-9E25-8B2D02560489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" t="-1" r="312" b="2"/>
          <a:stretch/>
        </p:blipFill>
        <p:spPr bwMode="auto">
          <a:xfrm>
            <a:off x="286832" y="725287"/>
            <a:ext cx="10451075" cy="5650346"/>
          </a:xfrm>
          <a:prstGeom prst="rect">
            <a:avLst/>
          </a:prstGeom>
          <a:noFill/>
          <a:ln w="152400">
            <a:noFill/>
            <a:miter lim="800000"/>
          </a:ln>
        </p:spPr>
      </p:pic>
    </p:spTree>
    <p:extLst>
      <p:ext uri="{BB962C8B-B14F-4D97-AF65-F5344CB8AC3E}">
        <p14:creationId xmlns:p14="http://schemas.microsoft.com/office/powerpoint/2010/main" val="1909155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3DC4C5E5-26B3-4765-8682-89BB283C73E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/>
          </a:blip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C40A9E9-E785-4DC7-8A6D-26C3EF82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es-ES" sz="3000">
                <a:solidFill>
                  <a:srgbClr val="FFFFFE"/>
                </a:solidFill>
              </a:rPr>
              <a:t>Un poco de historia, las cuatro revoluciones industriales</a:t>
            </a:r>
            <a:endParaRPr lang="es-AR" sz="3000">
              <a:solidFill>
                <a:srgbClr val="FFFFFE"/>
              </a:solidFill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18D9F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D3469DA-94FD-4BE3-9E91-F9C239177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rmAutofit/>
          </a:bodyPr>
          <a:lstStyle/>
          <a:p>
            <a:pPr algn="just">
              <a:lnSpc>
                <a:spcPct val="110000"/>
              </a:lnSpc>
              <a:buClr>
                <a:srgbClr val="18D9FD"/>
              </a:buClr>
            </a:pPr>
            <a:r>
              <a:rPr lang="es-ES" sz="1900" dirty="0">
                <a:solidFill>
                  <a:srgbClr val="FFFFFE"/>
                </a:solidFill>
              </a:rPr>
              <a:t>La Industria 4.0 es el soporte de la cuarta revolución  industrial y los pilares tecnológicos recogidos en los  documentos oficiales son: Sistemas </a:t>
            </a:r>
            <a:r>
              <a:rPr lang="es-ES" sz="1900" dirty="0" err="1">
                <a:solidFill>
                  <a:srgbClr val="FFFFFE"/>
                </a:solidFill>
              </a:rPr>
              <a:t>Ciberfísicos</a:t>
            </a:r>
            <a:r>
              <a:rPr lang="es-ES" sz="1900" dirty="0">
                <a:solidFill>
                  <a:srgbClr val="FFFFFE"/>
                </a:solidFill>
              </a:rPr>
              <a:t>, Internet  de las Cosas y la Impresión 3D (fabricación aditiva). Estos pilares tecnológicos se apoyan en otras tecnologías clave: la nube (Cloud Computing), Big Data y la Ciberseguridad. </a:t>
            </a:r>
            <a:endParaRPr lang="es-AR" sz="1900" dirty="0">
              <a:solidFill>
                <a:srgbClr val="FFFFFE"/>
              </a:solidFill>
            </a:endParaRPr>
          </a:p>
          <a:p>
            <a:pPr algn="just">
              <a:lnSpc>
                <a:spcPct val="110000"/>
              </a:lnSpc>
              <a:buClr>
                <a:srgbClr val="18D9FD"/>
              </a:buClr>
            </a:pPr>
            <a:r>
              <a:rPr lang="es-ES" sz="1900" dirty="0">
                <a:solidFill>
                  <a:srgbClr val="FFFFFE"/>
                </a:solidFill>
              </a:rPr>
              <a:t>Existen dos tendencias de la tercera revolución industria auspiciada por el gurú tecnológico y social Jeremy Rifkin, en su conocida obra “La tercera revolución industrial”, y la revista </a:t>
            </a:r>
            <a:r>
              <a:rPr lang="es-ES" sz="1900" dirty="0" err="1">
                <a:solidFill>
                  <a:srgbClr val="FFFFFE"/>
                </a:solidFill>
              </a:rPr>
              <a:t>The</a:t>
            </a:r>
            <a:r>
              <a:rPr lang="es-ES" sz="1900" dirty="0">
                <a:solidFill>
                  <a:srgbClr val="FFFFFE"/>
                </a:solidFill>
              </a:rPr>
              <a:t> Economist, con su dossier “La fábrica del futuro”. Consideramos que en la práctica ambas predicciones coinciden con la iniciativa la Cuarta Revolución Industrial.</a:t>
            </a:r>
            <a:endParaRPr lang="es-AR" sz="1900" dirty="0">
              <a:solidFill>
                <a:srgbClr val="FFF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1023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A415DDC5-B00A-418D-A4D5-28D04B2A40E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C40A9E9-E785-4DC7-8A6D-26C3EF82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es-AR">
                <a:solidFill>
                  <a:srgbClr val="FFFFFE"/>
                </a:solidFill>
              </a:rPr>
              <a:t>Conceptos clave de Industria 4.0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18D9F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D3469DA-94FD-4BE3-9E91-F9C239177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rmAutofit/>
          </a:bodyPr>
          <a:lstStyle/>
          <a:p>
            <a:pPr lvl="0" algn="just">
              <a:buClr>
                <a:srgbClr val="18D9FD"/>
              </a:buClr>
            </a:pPr>
            <a:r>
              <a:rPr lang="es-ES" dirty="0">
                <a:solidFill>
                  <a:srgbClr val="FFFFFE"/>
                </a:solidFill>
              </a:rPr>
              <a:t>El concepto de Industria 4.0 nació en 2011 en Alemania para describir la digitalización y procesos industriales mediante la interconexión de Internet de las Cosas.</a:t>
            </a:r>
            <a:endParaRPr lang="es-AR" dirty="0">
              <a:solidFill>
                <a:srgbClr val="FFFFFE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3A819242-EEE2-4E44-AB42-103C60F6F2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4097" y="3308231"/>
            <a:ext cx="4529358" cy="257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7468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9478C584-F25C-4279-84EB-C6BB63A716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C40A9E9-E785-4DC7-8A6D-26C3EF82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es-AR">
                <a:solidFill>
                  <a:srgbClr val="FFFFFE"/>
                </a:solidFill>
              </a:rPr>
              <a:t>Conceptos clave de Industria 4.0 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18D9F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D3469DA-94FD-4BE3-9E91-F9C239177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rmAutofit/>
          </a:bodyPr>
          <a:lstStyle/>
          <a:p>
            <a:pPr lvl="0" algn="just">
              <a:buClr>
                <a:srgbClr val="18D9FD"/>
              </a:buClr>
            </a:pPr>
            <a:r>
              <a:rPr lang="es-ES" dirty="0">
                <a:solidFill>
                  <a:srgbClr val="FFFFFE"/>
                </a:solidFill>
              </a:rPr>
              <a:t>El informe final del proyecto Industria 4.0 fue publicado en abril de 2013 por la Academia Nacional  de Ciencias e Ingeniería (ACATECH) de Alemania.  Enumera y explica las recomendaciones para implementar la iniciativa estratégica Industria 4.0</a:t>
            </a:r>
            <a:endParaRPr lang="es-AR" dirty="0">
              <a:solidFill>
                <a:srgbClr val="FFF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70421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6DF4F370-29A3-4DBF-852C-15CB7FA7EA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C6CDC13D-9DAC-400A-A18E-D1BEC486B3ED}"/>
              </a:ext>
            </a:extLst>
          </p:cNvPr>
          <p:cNvGrpSpPr/>
          <p:nvPr/>
        </p:nvGrpSpPr>
        <p:grpSpPr>
          <a:xfrm>
            <a:off x="532703" y="710550"/>
            <a:ext cx="9383084" cy="5436899"/>
            <a:chOff x="5004928" y="2731067"/>
            <a:chExt cx="5735493" cy="3919116"/>
          </a:xfrm>
        </p:grpSpPr>
        <p:pic>
          <p:nvPicPr>
            <p:cNvPr id="5" name="Imagen 4">
              <a:extLst>
                <a:ext uri="{FF2B5EF4-FFF2-40B4-BE49-F238E27FC236}">
                  <a16:creationId xmlns:a16="http://schemas.microsoft.com/office/drawing/2014/main" id="{77C3B964-A51F-4713-87EB-F662D2B186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676" t="17832" r="1045" b="1008"/>
            <a:stretch/>
          </p:blipFill>
          <p:spPr>
            <a:xfrm>
              <a:off x="5004928" y="2731067"/>
              <a:ext cx="5735493" cy="3919116"/>
            </a:xfrm>
            <a:prstGeom prst="rect">
              <a:avLst/>
            </a:prstGeom>
          </p:spPr>
        </p:pic>
        <p:pic>
          <p:nvPicPr>
            <p:cNvPr id="6" name="Imagen 5">
              <a:extLst>
                <a:ext uri="{FF2B5EF4-FFF2-40B4-BE49-F238E27FC236}">
                  <a16:creationId xmlns:a16="http://schemas.microsoft.com/office/drawing/2014/main" id="{32956927-B2BB-43E6-B27E-086FECCBE2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63" t="1009" r="70375" b="84944"/>
            <a:stretch/>
          </p:blipFill>
          <p:spPr>
            <a:xfrm>
              <a:off x="5004928" y="2761008"/>
              <a:ext cx="1786192" cy="71442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61039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42430A73-1413-490B-9591-2AF3058889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C40A9E9-E785-4DC7-8A6D-26C3EF82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es-AR">
                <a:solidFill>
                  <a:srgbClr val="FFFFFE"/>
                </a:solidFill>
              </a:rPr>
              <a:t>Conceptos clave de Industria 4.0 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18D9F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D3469DA-94FD-4BE3-9E91-F9C239177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8" y="2015733"/>
            <a:ext cx="3955880" cy="4021267"/>
          </a:xfrm>
        </p:spPr>
        <p:txBody>
          <a:bodyPr>
            <a:normAutofit/>
          </a:bodyPr>
          <a:lstStyle/>
          <a:p>
            <a:pPr lvl="0" algn="just">
              <a:buClr>
                <a:srgbClr val="18D9FD"/>
              </a:buClr>
            </a:pPr>
            <a:r>
              <a:rPr lang="es-ES" dirty="0">
                <a:solidFill>
                  <a:srgbClr val="FFFFFE"/>
                </a:solidFill>
              </a:rPr>
              <a:t>En el Foro de Davos de 2016 se trató como tema central la cuarta revolución industrial, y se presentó el libro de igual título escrito por Klaus Schwab, su director y fundador, que se ha convertido en una referencia en esta nueva revolución industrial.</a:t>
            </a:r>
          </a:p>
        </p:txBody>
      </p:sp>
      <p:pic>
        <p:nvPicPr>
          <p:cNvPr id="8" name="Picture 2" descr="Imagen relacionada">
            <a:extLst>
              <a:ext uri="{FF2B5EF4-FFF2-40B4-BE49-F238E27FC236}">
                <a16:creationId xmlns:a16="http://schemas.microsoft.com/office/drawing/2014/main" id="{2CF56C75-840A-4884-8633-7CD8308F9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477" y="2015734"/>
            <a:ext cx="2606505" cy="369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7150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A66177D3-0D4E-4612-9272-762F3C86C2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811" r="9090"/>
          <a:stretch/>
        </p:blipFill>
        <p:spPr>
          <a:xfrm>
            <a:off x="2" y="10"/>
            <a:ext cx="12191695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2AF0D79-4A1A-4F27-B9F0-CF252C4AC9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8" y="636753"/>
            <a:ext cx="8299435" cy="5572810"/>
          </a:xfrm>
          <a:prstGeom prst="rect">
            <a:avLst/>
          </a:prstGeom>
          <a:solidFill>
            <a:srgbClr val="000001">
              <a:alpha val="74902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3C40A9E9-E785-4DC7-8A6D-26C3EF82EA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4017" y="804520"/>
            <a:ext cx="6815731" cy="1049235"/>
          </a:xfrm>
        </p:spPr>
        <p:txBody>
          <a:bodyPr>
            <a:normAutofit/>
          </a:bodyPr>
          <a:lstStyle/>
          <a:p>
            <a:r>
              <a:rPr lang="es-AR">
                <a:solidFill>
                  <a:srgbClr val="FFFFFE"/>
                </a:solidFill>
              </a:rPr>
              <a:t>Conceptos clave de Industria 4.0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E83266B-97F8-4AB9-818F-3A70E8D85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6385" y="1847088"/>
            <a:ext cx="6813363" cy="0"/>
          </a:xfrm>
          <a:prstGeom prst="line">
            <a:avLst/>
          </a:prstGeom>
          <a:ln w="31750">
            <a:solidFill>
              <a:srgbClr val="18D9FD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9D3469DA-94FD-4BE3-9E91-F9C239177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04017" y="2015733"/>
            <a:ext cx="6815731" cy="4021267"/>
          </a:xfrm>
        </p:spPr>
        <p:txBody>
          <a:bodyPr>
            <a:normAutofit/>
          </a:bodyPr>
          <a:lstStyle/>
          <a:p>
            <a:pPr algn="just">
              <a:buClr>
                <a:srgbClr val="18D9FD"/>
              </a:buClr>
            </a:pPr>
            <a:r>
              <a:rPr lang="es-ES" dirty="0">
                <a:solidFill>
                  <a:srgbClr val="FFFFFE"/>
                </a:solidFill>
              </a:rPr>
              <a:t>Industria Conectada 4.0 es una iniciativa lanzada en julio de 2015 por el gobierno de España apoyada por tres grandes empresas multinacionales españolas: Banco de Santander, Indra y Telefónica.</a:t>
            </a:r>
            <a:endParaRPr lang="es-AR" dirty="0">
              <a:solidFill>
                <a:srgbClr val="FFFFF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789217"/>
      </p:ext>
    </p:extLst>
  </p:cSld>
  <p:clrMapOvr>
    <a:masterClrMapping/>
  </p:clrMapOvr>
</p:sld>
</file>

<file path=ppt/theme/theme1.xml><?xml version="1.0" encoding="utf-8"?>
<a:theme xmlns:a="http://schemas.openxmlformats.org/drawingml/2006/main" name="Galería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</TotalTime>
  <Words>593</Words>
  <Application>Microsoft Office PowerPoint</Application>
  <PresentationFormat>Panorámica</PresentationFormat>
  <Paragraphs>35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7" baseType="lpstr">
      <vt:lpstr>Arial</vt:lpstr>
      <vt:lpstr>Gill Sans MT</vt:lpstr>
      <vt:lpstr>Galería</vt:lpstr>
      <vt:lpstr>Industria 4.0</vt:lpstr>
      <vt:lpstr>Un poco de historia, las cuatro revoluciones industriales</vt:lpstr>
      <vt:lpstr>Presentación de PowerPoint</vt:lpstr>
      <vt:lpstr>Un poco de historia, las cuatro revoluciones industriales</vt:lpstr>
      <vt:lpstr>Conceptos clave de Industria 4.0 </vt:lpstr>
      <vt:lpstr>Conceptos clave de Industria 4.0 </vt:lpstr>
      <vt:lpstr>Presentación de PowerPoint</vt:lpstr>
      <vt:lpstr>Conceptos clave de Industria 4.0 </vt:lpstr>
      <vt:lpstr>Conceptos clave de Industria 4.0 </vt:lpstr>
      <vt:lpstr>Presentación de PowerPoint</vt:lpstr>
      <vt:lpstr>Conceptos clave de Industria 4.0 </vt:lpstr>
      <vt:lpstr>Conceptos clave de Industria 4.0 </vt:lpstr>
      <vt:lpstr>Conceptos clave de Industria 4.0 </vt:lpstr>
      <vt:lpstr>Tecnologías disruptivas soporte de la Industria 4.0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INDUSTRIA 4.0</dc:title>
  <dc:creator>Leo Colloca</dc:creator>
  <cp:lastModifiedBy>Leo Colloca</cp:lastModifiedBy>
  <cp:revision>5</cp:revision>
  <dcterms:created xsi:type="dcterms:W3CDTF">2019-02-13T04:38:22Z</dcterms:created>
  <dcterms:modified xsi:type="dcterms:W3CDTF">2019-02-13T19:57:58Z</dcterms:modified>
</cp:coreProperties>
</file>